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7374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6308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149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998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244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818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990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4830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3873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9427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494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6FC72-253F-45A2-A63B-DAA1381EA873}" type="datetimeFigureOut">
              <a:rPr lang="es-CO" smtClean="0"/>
              <a:t>23/02/2021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0272C-2D55-40D1-A555-C17CC465F5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514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5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EC44EAE-BDB8-4429-9CC2-372165AA364F}"/>
              </a:ext>
            </a:extLst>
          </p:cNvPr>
          <p:cNvSpPr txBox="1"/>
          <p:nvPr/>
        </p:nvSpPr>
        <p:spPr>
          <a:xfrm>
            <a:off x="838200" y="5852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s-CO" sz="4400" b="0" i="0" dirty="0">
                <a:solidFill>
                  <a:schemeClr val="bg1"/>
                </a:solidFill>
                <a:effectLst/>
                <a:latin typeface="+mj-lt"/>
              </a:rPr>
              <a:t>DOI: </a:t>
            </a:r>
            <a:r>
              <a:rPr lang="pt-BR" sz="4400" dirty="0">
                <a:solidFill>
                  <a:schemeClr val="bg1"/>
                </a:solidFill>
                <a:latin typeface="+mj-lt"/>
              </a:rPr>
              <a:t>https://doi.org/10.14295/rp.v53i3.145</a:t>
            </a:r>
            <a:endParaRPr lang="es-CO" sz="4400" dirty="0">
              <a:solidFill>
                <a:schemeClr val="bg1"/>
              </a:solidFill>
              <a:latin typeface="+mj-lt"/>
            </a:endParaRPr>
          </a:p>
          <a:p>
            <a:pPr marR="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400" b="0" i="0" u="none" strike="noStrike" baseline="300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68AF9CF-9132-4026-A4D2-DCB5F3A484B6}"/>
              </a:ext>
            </a:extLst>
          </p:cNvPr>
          <p:cNvSpPr txBox="1"/>
          <p:nvPr/>
        </p:nvSpPr>
        <p:spPr>
          <a:xfrm>
            <a:off x="7845551" y="2875280"/>
            <a:ext cx="3803904" cy="1005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2200" b="1" i="0" u="none" strike="noStrike" baseline="30000" dirty="0"/>
              <a:t>Como </a:t>
            </a:r>
            <a:r>
              <a:rPr lang="en-US" sz="2200" b="1" i="0" u="none" strike="noStrike" baseline="30000" dirty="0" err="1"/>
              <a:t>Citar</a:t>
            </a:r>
            <a:r>
              <a:rPr lang="en-US" sz="2200" baseline="30000" dirty="0"/>
              <a:t>: </a:t>
            </a:r>
            <a:r>
              <a:rPr lang="es-CO" sz="2200" baseline="30000" dirty="0" err="1"/>
              <a:t>Hidrocolpos</a:t>
            </a:r>
            <a:r>
              <a:rPr lang="es-CO" sz="2200" baseline="30000" dirty="0"/>
              <a:t> Neonatal. Coca Pasapera R, </a:t>
            </a:r>
            <a:r>
              <a:rPr lang="es-CO" sz="2200" baseline="30000" dirty="0" err="1"/>
              <a:t>Elera</a:t>
            </a:r>
            <a:r>
              <a:rPr lang="es-CO" sz="2200" baseline="30000" dirty="0"/>
              <a:t> Romero LA, Ramírez Rivera J, Peralta Chávez V, Cisneros Infantas L. </a:t>
            </a:r>
            <a:r>
              <a:rPr lang="es-CO" sz="2200" baseline="30000" dirty="0" err="1"/>
              <a:t>Pediatr</a:t>
            </a:r>
            <a:r>
              <a:rPr lang="es-CO" sz="2200" baseline="30000" dirty="0"/>
              <a:t>. 2020;53(3):111-114.</a:t>
            </a:r>
            <a:r>
              <a:rPr lang="en-US" sz="2200" baseline="30000" dirty="0"/>
              <a:t>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255DF82-1498-45BD-B27A-5F315F65A52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545" y="2386584"/>
            <a:ext cx="4557004" cy="3607816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8FA93E7-3871-4F50-A584-95496E33F1BE}"/>
              </a:ext>
            </a:extLst>
          </p:cNvPr>
          <p:cNvSpPr txBox="1"/>
          <p:nvPr/>
        </p:nvSpPr>
        <p:spPr>
          <a:xfrm>
            <a:off x="436880" y="6041951"/>
            <a:ext cx="6096000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MX" sz="1500" b="1" i="0" u="none" strike="noStrike" baseline="0" dirty="0">
                <a:latin typeface="+mj-lt"/>
              </a:rPr>
              <a:t>Figura 1. </a:t>
            </a:r>
            <a:r>
              <a:rPr lang="es-MX" sz="1500" b="0" i="0" u="none" strike="noStrike" baseline="0" dirty="0">
                <a:latin typeface="+mj-lt"/>
              </a:rPr>
              <a:t>Riñón derecho: De 45 x 37 </a:t>
            </a:r>
            <a:r>
              <a:rPr lang="es-MX" sz="1500" b="0" i="0" u="none" strike="noStrike" baseline="0" dirty="0" err="1">
                <a:latin typeface="+mj-lt"/>
              </a:rPr>
              <a:t>mm.</a:t>
            </a:r>
            <a:r>
              <a:rPr lang="es-MX" sz="1500" b="0" i="0" u="none" strike="noStrike" baseline="0" dirty="0">
                <a:latin typeface="+mj-lt"/>
              </a:rPr>
              <a:t> Riñón izquierdo: De 37.1 x 21. 1 </a:t>
            </a:r>
            <a:r>
              <a:rPr lang="es-MX" sz="1500" b="0" i="0" u="none" strike="noStrike" baseline="0" dirty="0" err="1">
                <a:latin typeface="+mj-lt"/>
              </a:rPr>
              <a:t>mm.</a:t>
            </a:r>
            <a:r>
              <a:rPr lang="es-MX" sz="1500" b="0" i="0" u="none" strike="noStrike" baseline="0" dirty="0">
                <a:latin typeface="+mj-lt"/>
              </a:rPr>
              <a:t> Ambos con parénquima homogéneo, contornos </a:t>
            </a:r>
            <a:r>
              <a:rPr lang="es-CO" sz="1500" b="0" i="0" u="none" strike="noStrike" baseline="0" dirty="0">
                <a:latin typeface="+mj-lt"/>
              </a:rPr>
              <a:t>regulares. Se visualiza moderada dilatación pielocalicial que se extiende a uréter, no cálculos.</a:t>
            </a:r>
            <a:endParaRPr lang="es-CO" sz="1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99186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5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EC44EAE-BDB8-4429-9CC2-372165AA364F}"/>
              </a:ext>
            </a:extLst>
          </p:cNvPr>
          <p:cNvSpPr txBox="1"/>
          <p:nvPr/>
        </p:nvSpPr>
        <p:spPr>
          <a:xfrm>
            <a:off x="838200" y="5852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s-CO" sz="4400" b="0" i="0" dirty="0">
                <a:solidFill>
                  <a:schemeClr val="bg1"/>
                </a:solidFill>
                <a:effectLst/>
                <a:latin typeface="+mj-lt"/>
              </a:rPr>
              <a:t>DOI: </a:t>
            </a:r>
            <a:r>
              <a:rPr lang="pt-BR" sz="4400" dirty="0">
                <a:solidFill>
                  <a:schemeClr val="bg1"/>
                </a:solidFill>
                <a:latin typeface="+mj-lt"/>
              </a:rPr>
              <a:t>https://doi.org/10.14295/rp.v53i3.145</a:t>
            </a:r>
            <a:endParaRPr lang="es-CO" sz="4400" dirty="0">
              <a:solidFill>
                <a:schemeClr val="bg1"/>
              </a:solidFill>
              <a:latin typeface="+mj-lt"/>
            </a:endParaRPr>
          </a:p>
          <a:p>
            <a:pPr marR="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400" b="0" i="0" u="none" strike="noStrike" baseline="300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68AF9CF-9132-4026-A4D2-DCB5F3A484B6}"/>
              </a:ext>
            </a:extLst>
          </p:cNvPr>
          <p:cNvSpPr txBox="1"/>
          <p:nvPr/>
        </p:nvSpPr>
        <p:spPr>
          <a:xfrm>
            <a:off x="7845551" y="2875280"/>
            <a:ext cx="3803904" cy="1158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2200" b="1" i="0" u="none" strike="noStrike" baseline="30000" dirty="0"/>
              <a:t>Como </a:t>
            </a:r>
            <a:r>
              <a:rPr lang="en-US" sz="2200" b="1" i="0" u="none" strike="noStrike" baseline="30000" dirty="0" err="1"/>
              <a:t>Citar</a:t>
            </a:r>
            <a:r>
              <a:rPr lang="en-US" sz="2200" baseline="30000" dirty="0"/>
              <a:t>: </a:t>
            </a:r>
            <a:r>
              <a:rPr lang="es-CO" sz="2200" baseline="30000" dirty="0" err="1"/>
              <a:t>Hidrocolpos</a:t>
            </a:r>
            <a:r>
              <a:rPr lang="es-CO" sz="2200" baseline="30000" dirty="0"/>
              <a:t> Neonatal. Coca Pasapera R, </a:t>
            </a:r>
            <a:r>
              <a:rPr lang="es-CO" sz="2200" baseline="30000" dirty="0" err="1"/>
              <a:t>Elera</a:t>
            </a:r>
            <a:r>
              <a:rPr lang="es-CO" sz="2200" baseline="30000" dirty="0"/>
              <a:t> Romero LA, Ramírez Rivera J, Peralta Chávez V, Cisneros Infantas L. </a:t>
            </a:r>
            <a:r>
              <a:rPr lang="es-CO" sz="2200" baseline="30000" dirty="0" err="1"/>
              <a:t>Pediatr</a:t>
            </a:r>
            <a:r>
              <a:rPr lang="es-CO" sz="2200" baseline="30000" dirty="0"/>
              <a:t>. 2020;53(3):111-114.</a:t>
            </a:r>
            <a:r>
              <a:rPr lang="en-US" sz="2200" baseline="30000" dirty="0"/>
              <a:t> </a:t>
            </a:r>
          </a:p>
        </p:txBody>
      </p:sp>
      <p:pic>
        <p:nvPicPr>
          <p:cNvPr id="3" name="Imagen 2" descr="Imagen que contiene animal&#10;&#10;Descripción generada automáticamente">
            <a:extLst>
              <a:ext uri="{FF2B5EF4-FFF2-40B4-BE49-F238E27FC236}">
                <a16:creationId xmlns:a16="http://schemas.microsoft.com/office/drawing/2014/main" id="{B11B1F81-F351-4AF6-9D7B-10C63BC9C57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545" y="2386584"/>
            <a:ext cx="4973812" cy="3668776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7713F2E6-6CF3-425A-B8B7-D0368D02D33C}"/>
              </a:ext>
            </a:extLst>
          </p:cNvPr>
          <p:cNvSpPr txBox="1"/>
          <p:nvPr/>
        </p:nvSpPr>
        <p:spPr>
          <a:xfrm>
            <a:off x="410465" y="6110224"/>
            <a:ext cx="518769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500" b="1" dirty="0">
                <a:latin typeface="+mj-lt"/>
              </a:rPr>
              <a:t>Figura 2.</a:t>
            </a:r>
            <a:r>
              <a:rPr lang="es-CO" sz="1500" dirty="0">
                <a:latin typeface="+mj-lt"/>
              </a:rPr>
              <a:t> Se aprecia líquido de 70 x 30 mm (DL x DAP) </a:t>
            </a:r>
            <a:r>
              <a:rPr lang="es-CO" sz="1500" dirty="0" err="1">
                <a:latin typeface="+mj-lt"/>
              </a:rPr>
              <a:t>retro-vesical</a:t>
            </a:r>
            <a:r>
              <a:rPr lang="es-CO" sz="1500" dirty="0">
                <a:latin typeface="+mj-lt"/>
              </a:rPr>
              <a:t> que impresiona estar dentro de cavidad uterina.</a:t>
            </a:r>
          </a:p>
        </p:txBody>
      </p:sp>
    </p:spTree>
    <p:extLst>
      <p:ext uri="{BB962C8B-B14F-4D97-AF65-F5344CB8AC3E}">
        <p14:creationId xmlns:p14="http://schemas.microsoft.com/office/powerpoint/2010/main" val="3361979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5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EC44EAE-BDB8-4429-9CC2-372165AA364F}"/>
              </a:ext>
            </a:extLst>
          </p:cNvPr>
          <p:cNvSpPr txBox="1"/>
          <p:nvPr/>
        </p:nvSpPr>
        <p:spPr>
          <a:xfrm>
            <a:off x="838200" y="5852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s-CO" sz="4400" b="0" i="0" dirty="0">
                <a:solidFill>
                  <a:schemeClr val="bg1"/>
                </a:solidFill>
                <a:effectLst/>
                <a:latin typeface="+mj-lt"/>
              </a:rPr>
              <a:t>DOI: </a:t>
            </a:r>
            <a:r>
              <a:rPr lang="pt-BR" sz="4400" dirty="0">
                <a:solidFill>
                  <a:schemeClr val="bg1"/>
                </a:solidFill>
                <a:latin typeface="+mj-lt"/>
              </a:rPr>
              <a:t>https://doi.org/10.14295/rp.v53i3.145</a:t>
            </a:r>
            <a:endParaRPr lang="es-CO" sz="4400" dirty="0">
              <a:solidFill>
                <a:schemeClr val="bg1"/>
              </a:solidFill>
              <a:latin typeface="+mj-lt"/>
            </a:endParaRPr>
          </a:p>
          <a:p>
            <a:pPr marR="0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400" b="0" i="0" u="none" strike="noStrike" baseline="300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68AF9CF-9132-4026-A4D2-DCB5F3A484B6}"/>
              </a:ext>
            </a:extLst>
          </p:cNvPr>
          <p:cNvSpPr txBox="1"/>
          <p:nvPr/>
        </p:nvSpPr>
        <p:spPr>
          <a:xfrm>
            <a:off x="7845551" y="2875280"/>
            <a:ext cx="3803904" cy="1026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2200" b="1" i="0" u="none" strike="noStrike" baseline="30000" dirty="0"/>
              <a:t>Como </a:t>
            </a:r>
            <a:r>
              <a:rPr lang="en-US" sz="2200" b="1" i="0" u="none" strike="noStrike" baseline="30000" dirty="0" err="1"/>
              <a:t>Citar</a:t>
            </a:r>
            <a:r>
              <a:rPr lang="en-US" sz="2200" baseline="30000" dirty="0"/>
              <a:t>: </a:t>
            </a:r>
            <a:r>
              <a:rPr lang="es-CO" sz="2200" baseline="30000" dirty="0" err="1"/>
              <a:t>Hidrocolpos</a:t>
            </a:r>
            <a:r>
              <a:rPr lang="es-CO" sz="2200" baseline="30000" dirty="0"/>
              <a:t> Neonatal. Coca Pasapera R, </a:t>
            </a:r>
            <a:r>
              <a:rPr lang="es-CO" sz="2200" baseline="30000" dirty="0" err="1"/>
              <a:t>Elera</a:t>
            </a:r>
            <a:r>
              <a:rPr lang="es-CO" sz="2200" baseline="30000" dirty="0"/>
              <a:t> Romero LA, Ramírez Rivera J, Peralta Chávez V, Cisneros Infantas L. </a:t>
            </a:r>
            <a:r>
              <a:rPr lang="es-CO" sz="2200" baseline="30000" dirty="0" err="1"/>
              <a:t>Pediatr</a:t>
            </a:r>
            <a:r>
              <a:rPr lang="es-CO" sz="2200" baseline="30000" dirty="0"/>
              <a:t>. 2020;53(3):111-114.</a:t>
            </a:r>
            <a:r>
              <a:rPr lang="en-US" sz="2200" baseline="30000" dirty="0"/>
              <a:t>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EDB39E4-12E0-4B8D-A40F-36EDAC1D852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544" y="2386584"/>
            <a:ext cx="4918751" cy="3404616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0C58665D-734A-463D-9C73-169490B66AD4}"/>
              </a:ext>
            </a:extLst>
          </p:cNvPr>
          <p:cNvSpPr txBox="1"/>
          <p:nvPr/>
        </p:nvSpPr>
        <p:spPr>
          <a:xfrm>
            <a:off x="440944" y="5791200"/>
            <a:ext cx="5279136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MX" sz="1500" b="1" i="0" u="none" strike="noStrike" baseline="0" dirty="0">
                <a:latin typeface="+mj-lt"/>
              </a:rPr>
              <a:t>Figura 3.</a:t>
            </a:r>
            <a:r>
              <a:rPr lang="es-MX" sz="1500" b="0" i="0" u="none" strike="noStrike" baseline="0" dirty="0">
                <a:latin typeface="+mj-lt"/>
              </a:rPr>
              <a:t> Vejiga de mediana repleción. No formaciones tumorales ni litiasis. Presencia de globo de sonda Foley en cavidad uterina sin presencia de contenido líquido en el interior de la cavidad.</a:t>
            </a:r>
            <a:endParaRPr lang="es-CO" sz="1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15496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240</Words>
  <Application>Microsoft Office PowerPoint</Application>
  <PresentationFormat>Panorámica</PresentationFormat>
  <Paragraphs>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Diony Pulido</dc:creator>
  <cp:lastModifiedBy>Diony Pulido</cp:lastModifiedBy>
  <cp:revision>6</cp:revision>
  <dcterms:created xsi:type="dcterms:W3CDTF">2020-12-09T02:09:12Z</dcterms:created>
  <dcterms:modified xsi:type="dcterms:W3CDTF">2021-02-23T19:20:21Z</dcterms:modified>
</cp:coreProperties>
</file>