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7374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46308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1499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9980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5244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8189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9900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4830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03873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39427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14945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514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5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EC44EAE-BDB8-4429-9CC2-372165AA364F}"/>
              </a:ext>
            </a:extLst>
          </p:cNvPr>
          <p:cNvSpPr txBox="1"/>
          <p:nvPr/>
        </p:nvSpPr>
        <p:spPr>
          <a:xfrm>
            <a:off x="838200" y="58521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0" i="0" u="none" strike="noStrike" baseline="30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DOI: https://doi.org/10.14295/rp.v53i2.182</a:t>
            </a:r>
          </a:p>
        </p:txBody>
      </p:sp>
      <p:pic>
        <p:nvPicPr>
          <p:cNvPr id="5" name="Imagen 4" descr="Gráfico, Gráfico de barras&#10;&#10;Descripción generada automáticamente">
            <a:extLst>
              <a:ext uri="{FF2B5EF4-FFF2-40B4-BE49-F238E27FC236}">
                <a16:creationId xmlns:a16="http://schemas.microsoft.com/office/drawing/2014/main" id="{A04D734B-7FAA-42E5-9A05-F6D9E96DEC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" r="3" b="3"/>
          <a:stretch/>
        </p:blipFill>
        <p:spPr>
          <a:xfrm>
            <a:off x="841248" y="2516777"/>
            <a:ext cx="6236208" cy="366018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68AF9CF-9132-4026-A4D2-DCB5F3A484B6}"/>
              </a:ext>
            </a:extLst>
          </p:cNvPr>
          <p:cNvSpPr txBox="1"/>
          <p:nvPr/>
        </p:nvSpPr>
        <p:spPr>
          <a:xfrm>
            <a:off x="7845551" y="2875280"/>
            <a:ext cx="3803904" cy="2326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i="0" u="none" strike="noStrike" baseline="30000" dirty="0"/>
              <a:t>Como </a:t>
            </a:r>
            <a:r>
              <a:rPr lang="en-US" sz="2200" b="1" i="0" u="none" strike="noStrike" baseline="30000" dirty="0" err="1"/>
              <a:t>Citar</a:t>
            </a:r>
            <a:r>
              <a:rPr lang="en-US" sz="2200" b="1" i="0" u="none" strike="noStrike" baseline="30000" dirty="0"/>
              <a:t>:</a:t>
            </a:r>
            <a:r>
              <a:rPr lang="en-US" sz="2200" b="0" i="0" u="none" strike="noStrike" baseline="30000" dirty="0"/>
              <a:t> Ramírez-Villamizar J, Hernández-</a:t>
            </a:r>
            <a:r>
              <a:rPr lang="en-US" sz="2200" b="0" i="0" u="none" strike="noStrike" baseline="30000" dirty="0" err="1"/>
              <a:t>Corredor</a:t>
            </a:r>
            <a:r>
              <a:rPr lang="en-US" sz="2200" b="0" i="0" u="none" strike="noStrike" baseline="30000" dirty="0"/>
              <a:t> LJ, Córdoba-</a:t>
            </a:r>
            <a:r>
              <a:rPr lang="en-US" sz="2200" b="0" i="0" u="none" strike="noStrike" baseline="30000" dirty="0" err="1"/>
              <a:t>Gravini</a:t>
            </a:r>
            <a:r>
              <a:rPr lang="en-US" sz="2200" b="0" i="0" u="none" strike="noStrike" baseline="30000" dirty="0"/>
              <a:t> JL, Junco-González JL. </a:t>
            </a:r>
            <a:r>
              <a:rPr lang="en-US" sz="2200" b="0" i="0" u="none" strike="noStrike" baseline="30000" dirty="0" err="1"/>
              <a:t>Concordancia</a:t>
            </a:r>
            <a:r>
              <a:rPr lang="en-US" sz="2200" b="0" i="0" u="none" strike="noStrike" baseline="30000" dirty="0"/>
              <a:t> entre el </a:t>
            </a:r>
            <a:r>
              <a:rPr lang="en-US" sz="2200" b="0" i="0" u="none" strike="noStrike" baseline="30000" dirty="0" err="1"/>
              <a:t>puntaje</a:t>
            </a:r>
            <a:r>
              <a:rPr lang="en-US" sz="2200" b="0" i="0" u="none" strike="noStrike" baseline="30000" dirty="0"/>
              <a:t> de la </a:t>
            </a:r>
            <a:r>
              <a:rPr lang="en-US" sz="2200" b="0" i="0" u="none" strike="noStrike" baseline="30000" dirty="0" err="1"/>
              <a:t>escala</a:t>
            </a:r>
            <a:r>
              <a:rPr lang="en-US" sz="2200" b="0" i="0" u="none" strike="noStrike" baseline="30000" dirty="0"/>
              <a:t> </a:t>
            </a:r>
            <a:r>
              <a:rPr lang="en-US" sz="2200" b="0" i="0" u="none" strike="noStrike" baseline="30000" dirty="0" err="1"/>
              <a:t>modificada</a:t>
            </a:r>
            <a:r>
              <a:rPr lang="en-US" sz="2200" b="0" i="0" u="none" strike="noStrike" baseline="30000" dirty="0"/>
              <a:t> de Wood y el </a:t>
            </a:r>
            <a:r>
              <a:rPr lang="en-US" sz="2200" b="0" i="0" u="none" strike="noStrike" baseline="30000" dirty="0" err="1"/>
              <a:t>lugar</a:t>
            </a:r>
            <a:r>
              <a:rPr lang="en-US" sz="2200" b="0" i="0" u="none" strike="noStrike" baseline="30000" dirty="0"/>
              <a:t> de </a:t>
            </a:r>
            <a:r>
              <a:rPr lang="en-US" sz="2200" b="0" i="0" u="none" strike="noStrike" baseline="30000" dirty="0" err="1"/>
              <a:t>manejo</a:t>
            </a:r>
            <a:r>
              <a:rPr lang="en-US" sz="2200" b="0" i="0" u="none" strike="noStrike" baseline="30000" dirty="0"/>
              <a:t> de los </a:t>
            </a:r>
            <a:r>
              <a:rPr lang="en-US" sz="2200" b="0" i="0" u="none" strike="noStrike" baseline="30000" dirty="0" err="1"/>
              <a:t>pacientes</a:t>
            </a:r>
            <a:r>
              <a:rPr lang="en-US" sz="2200" b="0" i="0" u="none" strike="noStrike" baseline="30000" dirty="0"/>
              <a:t> con bronquiolitis aguda. </a:t>
            </a:r>
            <a:r>
              <a:rPr lang="en-US" sz="2200" b="0" i="0" u="none" strike="noStrike" baseline="30000" dirty="0" err="1"/>
              <a:t>Pediatr</a:t>
            </a:r>
            <a:r>
              <a:rPr lang="en-US" sz="2200" b="0" i="0" u="none" strike="noStrike" baseline="30000" dirty="0"/>
              <a:t>. 2020;53(2):42-48. </a:t>
            </a:r>
          </a:p>
        </p:txBody>
      </p:sp>
    </p:spTree>
    <p:extLst>
      <p:ext uri="{BB962C8B-B14F-4D97-AF65-F5344CB8AC3E}">
        <p14:creationId xmlns:p14="http://schemas.microsoft.com/office/powerpoint/2010/main" val="3399186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5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EC44EAE-BDB8-4429-9CC2-372165AA364F}"/>
              </a:ext>
            </a:extLst>
          </p:cNvPr>
          <p:cNvSpPr txBox="1"/>
          <p:nvPr/>
        </p:nvSpPr>
        <p:spPr>
          <a:xfrm>
            <a:off x="838200" y="58521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0" i="0" u="none" strike="noStrike" baseline="30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DOI: https://doi.org/10.14295/rp.v53i2.182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68AF9CF-9132-4026-A4D2-DCB5F3A484B6}"/>
              </a:ext>
            </a:extLst>
          </p:cNvPr>
          <p:cNvSpPr txBox="1"/>
          <p:nvPr/>
        </p:nvSpPr>
        <p:spPr>
          <a:xfrm>
            <a:off x="7845551" y="3078480"/>
            <a:ext cx="3803904" cy="20824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i="0" u="none" strike="noStrike" baseline="30000" dirty="0"/>
              <a:t>Como </a:t>
            </a:r>
            <a:r>
              <a:rPr lang="en-US" sz="2200" b="1" i="0" u="none" strike="noStrike" baseline="30000" dirty="0" err="1"/>
              <a:t>Citar</a:t>
            </a:r>
            <a:r>
              <a:rPr lang="en-US" sz="2200" b="1" i="0" u="none" strike="noStrike" baseline="30000" dirty="0"/>
              <a:t>:</a:t>
            </a:r>
            <a:r>
              <a:rPr lang="en-US" sz="2200" b="0" i="0" u="none" strike="noStrike" baseline="30000" dirty="0"/>
              <a:t> Ramírez-Villamizar J, Hernández-</a:t>
            </a:r>
            <a:r>
              <a:rPr lang="en-US" sz="2200" b="0" i="0" u="none" strike="noStrike" baseline="30000" dirty="0" err="1"/>
              <a:t>Corredor</a:t>
            </a:r>
            <a:r>
              <a:rPr lang="en-US" sz="2200" b="0" i="0" u="none" strike="noStrike" baseline="30000" dirty="0"/>
              <a:t> LJ, Córdoba-</a:t>
            </a:r>
            <a:r>
              <a:rPr lang="en-US" sz="2200" b="0" i="0" u="none" strike="noStrike" baseline="30000" dirty="0" err="1"/>
              <a:t>Gravini</a:t>
            </a:r>
            <a:r>
              <a:rPr lang="en-US" sz="2200" b="0" i="0" u="none" strike="noStrike" baseline="30000" dirty="0"/>
              <a:t> JL, Junco-González JL. </a:t>
            </a:r>
            <a:r>
              <a:rPr lang="en-US" sz="2200" b="0" i="0" u="none" strike="noStrike" baseline="30000" dirty="0" err="1"/>
              <a:t>Concordancia</a:t>
            </a:r>
            <a:r>
              <a:rPr lang="en-US" sz="2200" b="0" i="0" u="none" strike="noStrike" baseline="30000" dirty="0"/>
              <a:t> entre el </a:t>
            </a:r>
            <a:r>
              <a:rPr lang="en-US" sz="2200" b="0" i="0" u="none" strike="noStrike" baseline="30000" dirty="0" err="1"/>
              <a:t>puntaje</a:t>
            </a:r>
            <a:r>
              <a:rPr lang="en-US" sz="2200" b="0" i="0" u="none" strike="noStrike" baseline="30000" dirty="0"/>
              <a:t> de la </a:t>
            </a:r>
            <a:r>
              <a:rPr lang="en-US" sz="2200" b="0" i="0" u="none" strike="noStrike" baseline="30000" dirty="0" err="1"/>
              <a:t>escala</a:t>
            </a:r>
            <a:r>
              <a:rPr lang="en-US" sz="2200" b="0" i="0" u="none" strike="noStrike" baseline="30000" dirty="0"/>
              <a:t> </a:t>
            </a:r>
            <a:r>
              <a:rPr lang="en-US" sz="2200" b="0" i="0" u="none" strike="noStrike" baseline="30000" dirty="0" err="1"/>
              <a:t>modificada</a:t>
            </a:r>
            <a:r>
              <a:rPr lang="en-US" sz="2200" b="0" i="0" u="none" strike="noStrike" baseline="30000" dirty="0"/>
              <a:t> de Wood y el </a:t>
            </a:r>
            <a:r>
              <a:rPr lang="en-US" sz="2200" b="0" i="0" u="none" strike="noStrike" baseline="30000" dirty="0" err="1"/>
              <a:t>lugar</a:t>
            </a:r>
            <a:r>
              <a:rPr lang="en-US" sz="2200" b="0" i="0" u="none" strike="noStrike" baseline="30000" dirty="0"/>
              <a:t> de </a:t>
            </a:r>
            <a:r>
              <a:rPr lang="en-US" sz="2200" b="0" i="0" u="none" strike="noStrike" baseline="30000" dirty="0" err="1"/>
              <a:t>manejo</a:t>
            </a:r>
            <a:r>
              <a:rPr lang="en-US" sz="2200" b="0" i="0" u="none" strike="noStrike" baseline="30000" dirty="0"/>
              <a:t> de los </a:t>
            </a:r>
            <a:r>
              <a:rPr lang="en-US" sz="2200" b="0" i="0" u="none" strike="noStrike" baseline="30000" dirty="0" err="1"/>
              <a:t>pacientes</a:t>
            </a:r>
            <a:r>
              <a:rPr lang="en-US" sz="2200" b="0" i="0" u="none" strike="noStrike" baseline="30000" dirty="0"/>
              <a:t> con bronquiolitis aguda. </a:t>
            </a:r>
            <a:r>
              <a:rPr lang="en-US" sz="2200" b="0" i="0" u="none" strike="noStrike" baseline="30000" dirty="0" err="1"/>
              <a:t>Pediatr</a:t>
            </a:r>
            <a:r>
              <a:rPr lang="en-US" sz="2200" b="0" i="0" u="none" strike="noStrike" baseline="30000" dirty="0"/>
              <a:t>. 2020;53(2):42-48. </a:t>
            </a:r>
          </a:p>
        </p:txBody>
      </p:sp>
      <p:pic>
        <p:nvPicPr>
          <p:cNvPr id="6" name="Imagen 5" descr="Gráfico&#10;&#10;Descripción generada automáticamente">
            <a:extLst>
              <a:ext uri="{FF2B5EF4-FFF2-40B4-BE49-F238E27FC236}">
                <a16:creationId xmlns:a16="http://schemas.microsoft.com/office/drawing/2014/main" id="{0434BA40-C3EA-447A-8473-12F50F6481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20" y="2505071"/>
            <a:ext cx="6098070" cy="364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14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5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EC44EAE-BDB8-4429-9CC2-372165AA364F}"/>
              </a:ext>
            </a:extLst>
          </p:cNvPr>
          <p:cNvSpPr txBox="1"/>
          <p:nvPr/>
        </p:nvSpPr>
        <p:spPr>
          <a:xfrm>
            <a:off x="838200" y="58521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0" i="0" u="none" strike="noStrike" baseline="30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DOI: https://doi.org/10.14295/rp.v53i2.182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68AF9CF-9132-4026-A4D2-DCB5F3A484B6}"/>
              </a:ext>
            </a:extLst>
          </p:cNvPr>
          <p:cNvSpPr txBox="1"/>
          <p:nvPr/>
        </p:nvSpPr>
        <p:spPr>
          <a:xfrm>
            <a:off x="7845551" y="3078480"/>
            <a:ext cx="3803904" cy="2350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2200" b="1" i="0" u="none" strike="noStrike" baseline="30000" dirty="0"/>
              <a:t>Como Citar:</a:t>
            </a:r>
            <a:r>
              <a:rPr lang="es-CO" sz="2200" b="0" i="0" u="none" strike="noStrike" baseline="30000" dirty="0"/>
              <a:t> Ramírez-Villamizar J, Hernández-Corredor LJ, Córdoba-</a:t>
            </a:r>
            <a:r>
              <a:rPr lang="es-CO" sz="2200" b="0" i="0" u="none" strike="noStrike" baseline="30000" dirty="0" err="1"/>
              <a:t>Gravini</a:t>
            </a:r>
            <a:r>
              <a:rPr lang="es-CO" sz="2200" b="0" i="0" u="none" strike="noStrike" baseline="30000" dirty="0"/>
              <a:t> JL, Junco-González JL. Concordancia entre el puntaje de la escala modificada de Wood y el lugar de manejo de los pacientes con </a:t>
            </a:r>
            <a:r>
              <a:rPr lang="en-US" sz="2200" b="0" i="0" u="none" strike="noStrike" baseline="30000" dirty="0"/>
              <a:t>bronquiolitis aguda. </a:t>
            </a:r>
            <a:r>
              <a:rPr lang="en-US" sz="2200" b="0" i="0" u="none" strike="noStrike" baseline="30000" dirty="0" err="1"/>
              <a:t>Pediatr</a:t>
            </a:r>
            <a:r>
              <a:rPr lang="en-US" sz="2200" b="0" i="0" u="none" strike="noStrike" baseline="30000" dirty="0"/>
              <a:t>. 2020;53(2):42-48. </a:t>
            </a:r>
          </a:p>
        </p:txBody>
      </p:sp>
      <p:pic>
        <p:nvPicPr>
          <p:cNvPr id="7" name="Imagen 6" descr="Gráfico, Histograma&#10;&#10;Descripción generada automáticamente">
            <a:extLst>
              <a:ext uri="{FF2B5EF4-FFF2-40B4-BE49-F238E27FC236}">
                <a16:creationId xmlns:a16="http://schemas.microsoft.com/office/drawing/2014/main" id="{560E585F-4D13-44CD-A0DD-0D3511B61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90" y="2563850"/>
            <a:ext cx="6433060" cy="3859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649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5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EC44EAE-BDB8-4429-9CC2-372165AA364F}"/>
              </a:ext>
            </a:extLst>
          </p:cNvPr>
          <p:cNvSpPr txBox="1"/>
          <p:nvPr/>
        </p:nvSpPr>
        <p:spPr>
          <a:xfrm>
            <a:off x="838200" y="58521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0" i="0" u="none" strike="noStrike" baseline="30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DOI: https://doi.org/10.14295/rp.v53i2.182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68AF9CF-9132-4026-A4D2-DCB5F3A484B6}"/>
              </a:ext>
            </a:extLst>
          </p:cNvPr>
          <p:cNvSpPr txBox="1"/>
          <p:nvPr/>
        </p:nvSpPr>
        <p:spPr>
          <a:xfrm>
            <a:off x="7845551" y="3078480"/>
            <a:ext cx="3803904" cy="2350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2200" b="1" i="0" u="none" strike="noStrike" baseline="30000" dirty="0"/>
              <a:t>Como Citar:</a:t>
            </a:r>
            <a:r>
              <a:rPr lang="es-CO" sz="2200" b="0" i="0" u="none" strike="noStrike" baseline="30000" dirty="0"/>
              <a:t> Ramírez-Villamizar J, Hernández-Corredor LJ, Córdoba-</a:t>
            </a:r>
            <a:r>
              <a:rPr lang="es-CO" sz="2200" b="0" i="0" u="none" strike="noStrike" baseline="30000" dirty="0" err="1"/>
              <a:t>Gravini</a:t>
            </a:r>
            <a:r>
              <a:rPr lang="es-CO" sz="2200" b="0" i="0" u="none" strike="noStrike" baseline="30000" dirty="0"/>
              <a:t> JL, Junco-González JL. Concordancia entre el puntaje de la escala modificada de Wood y el lugar de manejo de los pacientes con </a:t>
            </a:r>
            <a:r>
              <a:rPr lang="en-US" sz="2200" b="0" i="0" u="none" strike="noStrike" baseline="30000" dirty="0"/>
              <a:t>bronquiolitis aguda. </a:t>
            </a:r>
            <a:r>
              <a:rPr lang="en-US" sz="2200" b="0" i="0" u="none" strike="noStrike" baseline="30000" dirty="0" err="1"/>
              <a:t>Pediatr</a:t>
            </a:r>
            <a:r>
              <a:rPr lang="en-US" sz="2200" b="0" i="0" u="none" strike="noStrike" baseline="30000" dirty="0"/>
              <a:t>. 2020;53(2):42-48. </a:t>
            </a:r>
          </a:p>
        </p:txBody>
      </p:sp>
      <p:pic>
        <p:nvPicPr>
          <p:cNvPr id="6" name="Imagen 5" descr="Gráfico, Histograma&#10;&#10;Descripción generada automáticamente">
            <a:extLst>
              <a:ext uri="{FF2B5EF4-FFF2-40B4-BE49-F238E27FC236}">
                <a16:creationId xmlns:a16="http://schemas.microsoft.com/office/drawing/2014/main" id="{A946207E-309D-4CD8-852A-95D2D76D7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65" y="2562044"/>
            <a:ext cx="6112255" cy="37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38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224</Words>
  <Application>Microsoft Office PowerPoint</Application>
  <PresentationFormat>Panorámica</PresentationFormat>
  <Paragraphs>8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Diony Pulido</dc:creator>
  <cp:lastModifiedBy>Diony Pulido</cp:lastModifiedBy>
  <cp:revision>1</cp:revision>
  <dcterms:created xsi:type="dcterms:W3CDTF">2020-12-09T02:09:12Z</dcterms:created>
  <dcterms:modified xsi:type="dcterms:W3CDTF">2020-12-09T02:16:27Z</dcterms:modified>
</cp:coreProperties>
</file>